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2" r:id="rId15"/>
    <p:sldId id="273" r:id="rId16"/>
    <p:sldId id="275" r:id="rId17"/>
    <p:sldId id="276" r:id="rId18"/>
    <p:sldId id="280" r:id="rId19"/>
    <p:sldId id="279" r:id="rId20"/>
    <p:sldId id="277" r:id="rId21"/>
    <p:sldId id="281"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D68ABDA-3388-4D4E-9C61-2A24EB77FCFB}" type="datetimeFigureOut">
              <a:rPr lang="es-ES" smtClean="0"/>
              <a:t>22/05/2013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F7D71F-0563-4C07-8F62-77489E4AFF5D}" type="slidenum">
              <a:rPr lang="es-ES" smtClean="0"/>
              <a:t>‹Nº›</a:t>
            </a:fld>
            <a:endParaRPr lang="es-ES"/>
          </a:p>
        </p:txBody>
      </p:sp>
    </p:spTree>
    <p:extLst>
      <p:ext uri="{BB962C8B-B14F-4D97-AF65-F5344CB8AC3E}">
        <p14:creationId xmlns:p14="http://schemas.microsoft.com/office/powerpoint/2010/main" val="2139358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D68ABDA-3388-4D4E-9C61-2A24EB77FCFB}" type="datetimeFigureOut">
              <a:rPr lang="es-ES" smtClean="0"/>
              <a:t>22/05/2013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F7D71F-0563-4C07-8F62-77489E4AFF5D}" type="slidenum">
              <a:rPr lang="es-ES" smtClean="0"/>
              <a:t>‹Nº›</a:t>
            </a:fld>
            <a:endParaRPr lang="es-ES"/>
          </a:p>
        </p:txBody>
      </p:sp>
    </p:spTree>
    <p:extLst>
      <p:ext uri="{BB962C8B-B14F-4D97-AF65-F5344CB8AC3E}">
        <p14:creationId xmlns:p14="http://schemas.microsoft.com/office/powerpoint/2010/main" val="276257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D68ABDA-3388-4D4E-9C61-2A24EB77FCFB}" type="datetimeFigureOut">
              <a:rPr lang="es-ES" smtClean="0"/>
              <a:t>22/05/2013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F7D71F-0563-4C07-8F62-77489E4AFF5D}" type="slidenum">
              <a:rPr lang="es-ES" smtClean="0"/>
              <a:t>‹Nº›</a:t>
            </a:fld>
            <a:endParaRPr lang="es-ES"/>
          </a:p>
        </p:txBody>
      </p:sp>
    </p:spTree>
    <p:extLst>
      <p:ext uri="{BB962C8B-B14F-4D97-AF65-F5344CB8AC3E}">
        <p14:creationId xmlns:p14="http://schemas.microsoft.com/office/powerpoint/2010/main" val="429270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D68ABDA-3388-4D4E-9C61-2A24EB77FCFB}" type="datetimeFigureOut">
              <a:rPr lang="es-ES" smtClean="0"/>
              <a:t>22/05/2013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F7D71F-0563-4C07-8F62-77489E4AFF5D}" type="slidenum">
              <a:rPr lang="es-ES" smtClean="0"/>
              <a:t>‹Nº›</a:t>
            </a:fld>
            <a:endParaRPr lang="es-ES"/>
          </a:p>
        </p:txBody>
      </p:sp>
    </p:spTree>
    <p:extLst>
      <p:ext uri="{BB962C8B-B14F-4D97-AF65-F5344CB8AC3E}">
        <p14:creationId xmlns:p14="http://schemas.microsoft.com/office/powerpoint/2010/main" val="1977169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D68ABDA-3388-4D4E-9C61-2A24EB77FCFB}" type="datetimeFigureOut">
              <a:rPr lang="es-ES" smtClean="0"/>
              <a:t>22/05/2013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F7D71F-0563-4C07-8F62-77489E4AFF5D}" type="slidenum">
              <a:rPr lang="es-ES" smtClean="0"/>
              <a:t>‹Nº›</a:t>
            </a:fld>
            <a:endParaRPr lang="es-ES"/>
          </a:p>
        </p:txBody>
      </p:sp>
    </p:spTree>
    <p:extLst>
      <p:ext uri="{BB962C8B-B14F-4D97-AF65-F5344CB8AC3E}">
        <p14:creationId xmlns:p14="http://schemas.microsoft.com/office/powerpoint/2010/main" val="1809249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D68ABDA-3388-4D4E-9C61-2A24EB77FCFB}" type="datetimeFigureOut">
              <a:rPr lang="es-ES" smtClean="0"/>
              <a:t>22/05/2013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DF7D71F-0563-4C07-8F62-77489E4AFF5D}" type="slidenum">
              <a:rPr lang="es-ES" smtClean="0"/>
              <a:t>‹Nº›</a:t>
            </a:fld>
            <a:endParaRPr lang="es-ES"/>
          </a:p>
        </p:txBody>
      </p:sp>
    </p:spTree>
    <p:extLst>
      <p:ext uri="{BB962C8B-B14F-4D97-AF65-F5344CB8AC3E}">
        <p14:creationId xmlns:p14="http://schemas.microsoft.com/office/powerpoint/2010/main" val="3842599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D68ABDA-3388-4D4E-9C61-2A24EB77FCFB}" type="datetimeFigureOut">
              <a:rPr lang="es-ES" smtClean="0"/>
              <a:t>22/05/2013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DF7D71F-0563-4C07-8F62-77489E4AFF5D}" type="slidenum">
              <a:rPr lang="es-ES" smtClean="0"/>
              <a:t>‹Nº›</a:t>
            </a:fld>
            <a:endParaRPr lang="es-ES"/>
          </a:p>
        </p:txBody>
      </p:sp>
    </p:spTree>
    <p:extLst>
      <p:ext uri="{BB962C8B-B14F-4D97-AF65-F5344CB8AC3E}">
        <p14:creationId xmlns:p14="http://schemas.microsoft.com/office/powerpoint/2010/main" val="1625691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D68ABDA-3388-4D4E-9C61-2A24EB77FCFB}" type="datetimeFigureOut">
              <a:rPr lang="es-ES" smtClean="0"/>
              <a:t>22/05/2013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DF7D71F-0563-4C07-8F62-77489E4AFF5D}" type="slidenum">
              <a:rPr lang="es-ES" smtClean="0"/>
              <a:t>‹Nº›</a:t>
            </a:fld>
            <a:endParaRPr lang="es-ES"/>
          </a:p>
        </p:txBody>
      </p:sp>
    </p:spTree>
    <p:extLst>
      <p:ext uri="{BB962C8B-B14F-4D97-AF65-F5344CB8AC3E}">
        <p14:creationId xmlns:p14="http://schemas.microsoft.com/office/powerpoint/2010/main" val="2322708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D68ABDA-3388-4D4E-9C61-2A24EB77FCFB}" type="datetimeFigureOut">
              <a:rPr lang="es-ES" smtClean="0"/>
              <a:t>22/05/2013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DF7D71F-0563-4C07-8F62-77489E4AFF5D}" type="slidenum">
              <a:rPr lang="es-ES" smtClean="0"/>
              <a:t>‹Nº›</a:t>
            </a:fld>
            <a:endParaRPr lang="es-ES"/>
          </a:p>
        </p:txBody>
      </p:sp>
    </p:spTree>
    <p:extLst>
      <p:ext uri="{BB962C8B-B14F-4D97-AF65-F5344CB8AC3E}">
        <p14:creationId xmlns:p14="http://schemas.microsoft.com/office/powerpoint/2010/main" val="2171078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D68ABDA-3388-4D4E-9C61-2A24EB77FCFB}" type="datetimeFigureOut">
              <a:rPr lang="es-ES" smtClean="0"/>
              <a:t>22/05/2013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DF7D71F-0563-4C07-8F62-77489E4AFF5D}" type="slidenum">
              <a:rPr lang="es-ES" smtClean="0"/>
              <a:t>‹Nº›</a:t>
            </a:fld>
            <a:endParaRPr lang="es-ES"/>
          </a:p>
        </p:txBody>
      </p:sp>
    </p:spTree>
    <p:extLst>
      <p:ext uri="{BB962C8B-B14F-4D97-AF65-F5344CB8AC3E}">
        <p14:creationId xmlns:p14="http://schemas.microsoft.com/office/powerpoint/2010/main" val="2659450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D68ABDA-3388-4D4E-9C61-2A24EB77FCFB}" type="datetimeFigureOut">
              <a:rPr lang="es-ES" smtClean="0"/>
              <a:t>22/05/2013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DF7D71F-0563-4C07-8F62-77489E4AFF5D}" type="slidenum">
              <a:rPr lang="es-ES" smtClean="0"/>
              <a:t>‹Nº›</a:t>
            </a:fld>
            <a:endParaRPr lang="es-ES"/>
          </a:p>
        </p:txBody>
      </p:sp>
    </p:spTree>
    <p:extLst>
      <p:ext uri="{BB962C8B-B14F-4D97-AF65-F5344CB8AC3E}">
        <p14:creationId xmlns:p14="http://schemas.microsoft.com/office/powerpoint/2010/main" val="519464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8ABDA-3388-4D4E-9C61-2A24EB77FCFB}" type="datetimeFigureOut">
              <a:rPr lang="es-ES" smtClean="0"/>
              <a:t>22/05/2013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7D71F-0563-4C07-8F62-77489E4AFF5D}" type="slidenum">
              <a:rPr lang="es-ES" smtClean="0"/>
              <a:t>‹Nº›</a:t>
            </a:fld>
            <a:endParaRPr lang="es-ES"/>
          </a:p>
        </p:txBody>
      </p:sp>
    </p:spTree>
    <p:extLst>
      <p:ext uri="{BB962C8B-B14F-4D97-AF65-F5344CB8AC3E}">
        <p14:creationId xmlns:p14="http://schemas.microsoft.com/office/powerpoint/2010/main" val="1342031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2954759"/>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dirty="0" smtClean="0"/>
              <a:t>Natación </a:t>
            </a:r>
            <a:r>
              <a:rPr lang="es-ES" sz="8800" dirty="0" smtClean="0">
                <a:effectLst>
                  <a:outerShdw blurRad="38100" dist="38100" dir="2700000" algn="tl">
                    <a:srgbClr val="000000">
                      <a:alpha val="43137"/>
                    </a:srgbClr>
                  </a:outerShdw>
                </a:effectLst>
              </a:rPr>
              <a:t>sincronizada</a:t>
            </a:r>
            <a:endParaRPr lang="es-ES" sz="8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9344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s-ES" dirty="0" smtClean="0"/>
              <a:t>Dúo</a:t>
            </a:r>
            <a:endParaRPr lang="es-ES" dirty="0"/>
          </a:p>
        </p:txBody>
      </p:sp>
      <p:sp>
        <p:nvSpPr>
          <p:cNvPr id="3" name="2 Marcador de contenido"/>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92500"/>
          </a:bodyPr>
          <a:lstStyle/>
          <a:p>
            <a:r>
              <a:rPr lang="es-ES" dirty="0"/>
              <a:t>Los dúos, exigen una perfecta coordinación de las dos nadadoras, además de una buena sincronización con el cuerpo de su compañera</a:t>
            </a:r>
            <a:r>
              <a:rPr lang="es-ES" dirty="0" smtClean="0"/>
              <a:t>.</a:t>
            </a:r>
          </a:p>
          <a:p>
            <a:r>
              <a:rPr lang="es-ES" dirty="0" smtClean="0"/>
              <a:t> </a:t>
            </a:r>
            <a:r>
              <a:rPr lang="es-ES" dirty="0"/>
              <a:t>En la rutina libre, no están obligadas a realizar las figuras al mismo tiempo, pero sus movimientos deben estar coordinados artísticamente</a:t>
            </a:r>
            <a:r>
              <a:rPr lang="es-ES" dirty="0" smtClean="0"/>
              <a:t>.</a:t>
            </a:r>
          </a:p>
          <a:p>
            <a:r>
              <a:rPr lang="es-ES" dirty="0" smtClean="0"/>
              <a:t>El </a:t>
            </a:r>
            <a:r>
              <a:rPr lang="es-ES" dirty="0"/>
              <a:t>dueto se puede apreciar mas que el solo ya que tienen coordinación desde el primer momento en que empieza la música.</a:t>
            </a:r>
          </a:p>
        </p:txBody>
      </p:sp>
    </p:spTree>
    <p:extLst>
      <p:ext uri="{BB962C8B-B14F-4D97-AF65-F5344CB8AC3E}">
        <p14:creationId xmlns:p14="http://schemas.microsoft.com/office/powerpoint/2010/main" val="3378393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975" y="332656"/>
            <a:ext cx="5248582" cy="2952328"/>
          </a:xfr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62213">
            <a:off x="5302361" y="945093"/>
            <a:ext cx="3313873" cy="2482206"/>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8576" y="3422359"/>
            <a:ext cx="5009608" cy="3306341"/>
          </a:xfrm>
          <a:prstGeom prst="rect">
            <a:avLst/>
          </a:prstGeom>
        </p:spPr>
      </p:pic>
    </p:spTree>
    <p:extLst>
      <p:ext uri="{BB962C8B-B14F-4D97-AF65-F5344CB8AC3E}">
        <p14:creationId xmlns:p14="http://schemas.microsoft.com/office/powerpoint/2010/main" val="1480827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s-ES" dirty="0" smtClean="0"/>
              <a:t>Equipo </a:t>
            </a:r>
            <a:endParaRPr lang="es-ES" dirty="0"/>
          </a:p>
        </p:txBody>
      </p:sp>
      <p:sp>
        <p:nvSpPr>
          <p:cNvPr id="3" name="2 Marcador de contenido"/>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es-ES" dirty="0"/>
              <a:t>De cuatro a ocho participantes, son las que lo componen, deben actuar sincronizadas perfectamente, aunque no todas realicen las mismas figuras. </a:t>
            </a:r>
            <a:endParaRPr lang="es-ES" dirty="0" smtClean="0"/>
          </a:p>
          <a:p>
            <a:r>
              <a:rPr lang="es-ES" dirty="0" smtClean="0"/>
              <a:t>Las </a:t>
            </a:r>
            <a:r>
              <a:rPr lang="es-ES" dirty="0"/>
              <a:t>actuaciones por equipos requieren muchas horas de entrenamiento. En competiciones oficiales de categoría absoluta deben realizar </a:t>
            </a:r>
            <a:r>
              <a:rPr lang="es-ES" dirty="0" smtClean="0"/>
              <a:t>:</a:t>
            </a:r>
          </a:p>
          <a:p>
            <a:r>
              <a:rPr lang="es-ES" dirty="0"/>
              <a:t>U</a:t>
            </a:r>
            <a:r>
              <a:rPr lang="es-ES" dirty="0" smtClean="0"/>
              <a:t>n </a:t>
            </a:r>
            <a:r>
              <a:rPr lang="es-ES" b="1" u="sng" dirty="0"/>
              <a:t>ejercicio técnico </a:t>
            </a:r>
            <a:r>
              <a:rPr lang="es-ES" dirty="0"/>
              <a:t>y otro </a:t>
            </a:r>
            <a:r>
              <a:rPr lang="es-ES" b="1" u="sng" dirty="0"/>
              <a:t>ejercicio libre.</a:t>
            </a:r>
          </a:p>
        </p:txBody>
      </p:sp>
    </p:spTree>
    <p:extLst>
      <p:ext uri="{BB962C8B-B14F-4D97-AF65-F5344CB8AC3E}">
        <p14:creationId xmlns:p14="http://schemas.microsoft.com/office/powerpoint/2010/main" val="3741007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04664"/>
            <a:ext cx="4319761" cy="3023833"/>
          </a:xfrm>
          <a:prstGeom prst="rect">
            <a:avLst/>
          </a:prstGeom>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0321" y="404664"/>
            <a:ext cx="3725147" cy="4794672"/>
          </a:xfrm>
          <a:prstGeom prst="rect">
            <a:avLst/>
          </a:prstGeom>
        </p:spPr>
      </p:pic>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3581672"/>
            <a:ext cx="4752528" cy="3170827"/>
          </a:xfrm>
          <a:prstGeom prst="rect">
            <a:avLst/>
          </a:prstGeom>
        </p:spPr>
      </p:pic>
    </p:spTree>
    <p:extLst>
      <p:ext uri="{BB962C8B-B14F-4D97-AF65-F5344CB8AC3E}">
        <p14:creationId xmlns:p14="http://schemas.microsoft.com/office/powerpoint/2010/main" val="2896133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s-ES" dirty="0" smtClean="0"/>
              <a:t>Combo</a:t>
            </a:r>
            <a:endParaRPr lang="es-ES" dirty="0"/>
          </a:p>
        </p:txBody>
      </p:sp>
      <p:sp>
        <p:nvSpPr>
          <p:cNvPr id="3" name="2 Marcador de contenido"/>
          <p:cNvSpPr>
            <a:spLocks noGrp="1"/>
          </p:cNvSpPr>
          <p:nvPr>
            <p:ph idx="1"/>
          </p:nvPr>
        </p:nvSpPr>
        <p:spPr>
          <a:xfrm>
            <a:off x="457200" y="1600201"/>
            <a:ext cx="7859216" cy="3989040"/>
          </a:xfrm>
        </p:spPr>
        <p:style>
          <a:lnRef idx="1">
            <a:schemeClr val="accent5"/>
          </a:lnRef>
          <a:fillRef idx="2">
            <a:schemeClr val="accent5"/>
          </a:fillRef>
          <a:effectRef idx="1">
            <a:schemeClr val="accent5"/>
          </a:effectRef>
          <a:fontRef idx="minor">
            <a:schemeClr val="dk1"/>
          </a:fontRef>
        </p:style>
        <p:txBody>
          <a:bodyPr>
            <a:normAutofit fontScale="92500"/>
          </a:bodyPr>
          <a:lstStyle/>
          <a:p>
            <a:r>
              <a:rPr lang="es-ES" dirty="0"/>
              <a:t>Es otra modalidad de la natación sincronizada. </a:t>
            </a:r>
            <a:endParaRPr lang="es-ES" dirty="0" smtClean="0"/>
          </a:p>
          <a:p>
            <a:endParaRPr lang="es-ES" dirty="0"/>
          </a:p>
          <a:p>
            <a:r>
              <a:rPr lang="es-ES" dirty="0" smtClean="0"/>
              <a:t>Es </a:t>
            </a:r>
            <a:r>
              <a:rPr lang="es-ES" dirty="0"/>
              <a:t>igual que la modalidad de equipo pero incluye individuales y solos, es decir, en una misma coreografía las nadadoras nadan todas juntas, después una sola, o dos solas, o tres</a:t>
            </a:r>
            <a:r>
              <a:rPr lang="es-ES" dirty="0" smtClean="0"/>
              <a:t>..... y </a:t>
            </a:r>
            <a:r>
              <a:rPr lang="es-ES" dirty="0" err="1"/>
              <a:t>asi</a:t>
            </a:r>
            <a:r>
              <a:rPr lang="es-ES" dirty="0"/>
              <a:t> sucesivamente después todas juntas otra vez. Es un ejercicio libre</a:t>
            </a:r>
          </a:p>
        </p:txBody>
      </p:sp>
    </p:spTree>
    <p:extLst>
      <p:ext uri="{BB962C8B-B14F-4D97-AF65-F5344CB8AC3E}">
        <p14:creationId xmlns:p14="http://schemas.microsoft.com/office/powerpoint/2010/main" val="2742491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332656"/>
            <a:ext cx="6873491" cy="3024336"/>
          </a:xfr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3429000"/>
            <a:ext cx="4464496" cy="3181968"/>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30706">
            <a:off x="353845" y="3038119"/>
            <a:ext cx="3667385" cy="2704903"/>
          </a:xfrm>
          <a:prstGeom prst="rect">
            <a:avLst/>
          </a:prstGeom>
        </p:spPr>
      </p:pic>
    </p:spTree>
    <p:extLst>
      <p:ext uri="{BB962C8B-B14F-4D97-AF65-F5344CB8AC3E}">
        <p14:creationId xmlns:p14="http://schemas.microsoft.com/office/powerpoint/2010/main" val="91173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s-ES" b="1" dirty="0" smtClean="0"/>
              <a:t/>
            </a:r>
            <a:br>
              <a:rPr lang="es-ES" b="1" dirty="0" smtClean="0"/>
            </a:br>
            <a:r>
              <a:rPr lang="es-ES" b="1" dirty="0" smtClean="0"/>
              <a:t>REMADAS</a:t>
            </a:r>
            <a:r>
              <a:rPr lang="es-ES" dirty="0" smtClean="0"/>
              <a:t/>
            </a:r>
            <a:br>
              <a:rPr lang="es-ES" dirty="0" smtClean="0"/>
            </a:br>
            <a:endParaRPr lang="es-ES" dirty="0"/>
          </a:p>
        </p:txBody>
      </p:sp>
      <p:sp>
        <p:nvSpPr>
          <p:cNvPr id="3" name="2 Marcador de contenido"/>
          <p:cNvSpPr>
            <a:spLocks noGrp="1"/>
          </p:cNvSpPr>
          <p:nvPr>
            <p:ph idx="1"/>
          </p:nvPr>
        </p:nvSpPr>
        <p:spPr>
          <a:xfrm>
            <a:off x="457200" y="1600201"/>
            <a:ext cx="8075240" cy="4133056"/>
          </a:xfrm>
        </p:spPr>
        <p:style>
          <a:lnRef idx="1">
            <a:schemeClr val="accent5"/>
          </a:lnRef>
          <a:fillRef idx="2">
            <a:schemeClr val="accent5"/>
          </a:fillRef>
          <a:effectRef idx="1">
            <a:schemeClr val="accent5"/>
          </a:effectRef>
          <a:fontRef idx="minor">
            <a:schemeClr val="dk1"/>
          </a:fontRef>
        </p:style>
        <p:txBody>
          <a:bodyPr>
            <a:normAutofit fontScale="32500" lnSpcReduction="20000"/>
          </a:bodyPr>
          <a:lstStyle/>
          <a:p>
            <a:pPr lvl="0"/>
            <a:r>
              <a:rPr lang="es-ES" sz="4500" b="1" dirty="0">
                <a:effectLst>
                  <a:outerShdw blurRad="38100" dist="38100" dir="2700000" algn="tl">
                    <a:srgbClr val="000000">
                      <a:alpha val="43137"/>
                    </a:srgbClr>
                  </a:outerShdw>
                </a:effectLst>
              </a:rPr>
              <a:t>Estándar: </a:t>
            </a:r>
            <a:r>
              <a:rPr lang="es-ES" sz="4500" dirty="0"/>
              <a:t>En posición tendido supino brazos abajo. Remada que genera el desplazamiento hacia la cabeza</a:t>
            </a:r>
            <a:r>
              <a:rPr lang="es-ES" sz="4500" dirty="0" smtClean="0"/>
              <a:t>.</a:t>
            </a:r>
          </a:p>
          <a:p>
            <a:pPr marL="0" lvl="0" indent="0">
              <a:buNone/>
            </a:pPr>
            <a:endParaRPr lang="es-ES" sz="4500" dirty="0"/>
          </a:p>
          <a:p>
            <a:pPr lvl="0"/>
            <a:r>
              <a:rPr lang="es-ES" sz="4500" b="1" dirty="0">
                <a:effectLst>
                  <a:outerShdw blurRad="38100" dist="38100" dir="2700000" algn="tl">
                    <a:srgbClr val="000000">
                      <a:alpha val="43137"/>
                    </a:srgbClr>
                  </a:outerShdw>
                </a:effectLst>
              </a:rPr>
              <a:t>Contra estándar: </a:t>
            </a:r>
            <a:r>
              <a:rPr lang="es-ES" sz="4500" dirty="0"/>
              <a:t>En posición tendido supino brazos abajo. Remada que genera el desplazamiento hacia los pies</a:t>
            </a:r>
            <a:r>
              <a:rPr lang="es-ES" sz="4500" dirty="0" smtClean="0"/>
              <a:t>.</a:t>
            </a:r>
          </a:p>
          <a:p>
            <a:pPr marL="0" lvl="0" indent="0">
              <a:buNone/>
            </a:pPr>
            <a:endParaRPr lang="es-ES" sz="4500" dirty="0"/>
          </a:p>
          <a:p>
            <a:pPr lvl="0"/>
            <a:r>
              <a:rPr lang="es-ES" sz="4500" b="1" dirty="0">
                <a:effectLst>
                  <a:outerShdw blurRad="38100" dist="38100" dir="2700000" algn="tl">
                    <a:srgbClr val="000000">
                      <a:alpha val="43137"/>
                    </a:srgbClr>
                  </a:outerShdw>
                </a:effectLst>
              </a:rPr>
              <a:t>Torpedo: </a:t>
            </a:r>
            <a:r>
              <a:rPr lang="es-ES" sz="4500" dirty="0"/>
              <a:t>En posición tendido supino brazos arriba. Remada que genera el desplazamiento hacia los pies</a:t>
            </a:r>
            <a:r>
              <a:rPr lang="es-ES" sz="4500" dirty="0" smtClean="0"/>
              <a:t>.</a:t>
            </a:r>
          </a:p>
          <a:p>
            <a:pPr marL="0" lvl="0" indent="0">
              <a:buNone/>
            </a:pPr>
            <a:endParaRPr lang="es-ES" sz="4500" b="1" dirty="0">
              <a:effectLst>
                <a:outerShdw blurRad="38100" dist="38100" dir="2700000" algn="tl">
                  <a:srgbClr val="000000">
                    <a:alpha val="43137"/>
                  </a:srgbClr>
                </a:outerShdw>
              </a:effectLst>
            </a:endParaRPr>
          </a:p>
          <a:p>
            <a:pPr lvl="0"/>
            <a:r>
              <a:rPr lang="es-ES" sz="4500" b="1" dirty="0">
                <a:effectLst>
                  <a:outerShdw blurRad="38100" dist="38100" dir="2700000" algn="tl">
                    <a:srgbClr val="000000">
                      <a:alpha val="43137"/>
                    </a:srgbClr>
                  </a:outerShdw>
                </a:effectLst>
              </a:rPr>
              <a:t>Contra torpedo: </a:t>
            </a:r>
            <a:r>
              <a:rPr lang="es-ES" sz="4500" dirty="0"/>
              <a:t>En posición tendido supino brazos arriba. Remada que genera el desplazamiento hacia la cabeza</a:t>
            </a:r>
            <a:r>
              <a:rPr lang="es-ES" sz="4500" dirty="0" smtClean="0"/>
              <a:t>.</a:t>
            </a:r>
          </a:p>
          <a:p>
            <a:pPr marL="0" lvl="0" indent="0">
              <a:buNone/>
            </a:pPr>
            <a:endParaRPr lang="es-ES" sz="4500" dirty="0"/>
          </a:p>
          <a:p>
            <a:pPr lvl="0"/>
            <a:r>
              <a:rPr lang="es-ES" sz="4500" b="1" dirty="0">
                <a:effectLst>
                  <a:outerShdw blurRad="38100" dist="38100" dir="2700000" algn="tl">
                    <a:srgbClr val="000000">
                      <a:alpha val="43137"/>
                    </a:srgbClr>
                  </a:outerShdw>
                </a:effectLst>
              </a:rPr>
              <a:t>Remada de carpa: </a:t>
            </a:r>
            <a:r>
              <a:rPr lang="es-ES" sz="4500" dirty="0"/>
              <a:t>Es la remada de la entrada a la posición de carpa</a:t>
            </a:r>
            <a:r>
              <a:rPr lang="es-ES" sz="4500" dirty="0" smtClean="0"/>
              <a:t>.</a:t>
            </a:r>
          </a:p>
          <a:p>
            <a:pPr marL="0" lvl="0" indent="0">
              <a:buNone/>
            </a:pPr>
            <a:endParaRPr lang="es-ES" sz="4500" dirty="0"/>
          </a:p>
          <a:p>
            <a:pPr lvl="0"/>
            <a:r>
              <a:rPr lang="es-ES" sz="4500" b="1" dirty="0">
                <a:effectLst>
                  <a:outerShdw blurRad="38100" dist="38100" dir="2700000" algn="tl">
                    <a:srgbClr val="000000">
                      <a:alpha val="43137"/>
                    </a:srgbClr>
                  </a:outerShdw>
                </a:effectLst>
              </a:rPr>
              <a:t>Remada americana: </a:t>
            </a:r>
            <a:r>
              <a:rPr lang="es-ES" sz="4500" dirty="0"/>
              <a:t>es la remada utilizada para todas las posiciones </a:t>
            </a:r>
            <a:r>
              <a:rPr lang="es-ES" sz="4500" dirty="0" smtClean="0"/>
              <a:t>verticales </a:t>
            </a:r>
            <a:r>
              <a:rPr lang="es-ES" sz="4500" dirty="0"/>
              <a:t>invertidas. No debe producirse ni descenso ni ascenso de los brazos, sólo una rotación externa e interna de los codos.</a:t>
            </a:r>
          </a:p>
          <a:p>
            <a:r>
              <a:rPr lang="es-ES" dirty="0"/>
              <a:t> </a:t>
            </a:r>
          </a:p>
          <a:p>
            <a:endParaRPr lang="es-ES" dirty="0"/>
          </a:p>
        </p:txBody>
      </p:sp>
    </p:spTree>
    <p:extLst>
      <p:ext uri="{BB962C8B-B14F-4D97-AF65-F5344CB8AC3E}">
        <p14:creationId xmlns:p14="http://schemas.microsoft.com/office/powerpoint/2010/main" val="2864484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s-ES" dirty="0" smtClean="0"/>
              <a:t>Posiciones básicas</a:t>
            </a:r>
            <a:endParaRPr lang="es-ES" dirty="0"/>
          </a:p>
        </p:txBody>
      </p:sp>
      <p:sp>
        <p:nvSpPr>
          <p:cNvPr id="6" name="5 Marcador de contenido"/>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a:bodyPr>
          <a:lstStyle/>
          <a:p>
            <a:r>
              <a:rPr lang="es-ES" dirty="0"/>
              <a:t>1. </a:t>
            </a:r>
            <a:r>
              <a:rPr lang="es-ES" b="1" i="1" dirty="0"/>
              <a:t>Posición estirada de espalda </a:t>
            </a:r>
            <a:endParaRPr lang="es-ES" b="1" i="1" dirty="0" smtClean="0"/>
          </a:p>
          <a:p>
            <a:r>
              <a:rPr lang="es-ES" b="1" i="1" dirty="0" smtClean="0"/>
              <a:t> </a:t>
            </a:r>
            <a:r>
              <a:rPr lang="es-ES" dirty="0" smtClean="0"/>
              <a:t>Cuerpo </a:t>
            </a:r>
            <a:r>
              <a:rPr lang="es-ES" dirty="0"/>
              <a:t>extendido, con la cara, el pecho, los muslos y los pies en la superficie del agua. Cabeza (a la altura de las orejas) en línea con caderas y tobillos.</a:t>
            </a:r>
          </a:p>
          <a:p>
            <a:pPr marL="0" indent="0">
              <a:buNone/>
            </a:pPr>
            <a:endParaRPr lang="es-ES" dirty="0"/>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4653136"/>
            <a:ext cx="6106278" cy="1440160"/>
          </a:xfrm>
          <a:prstGeom prst="rect">
            <a:avLst/>
          </a:prstGeom>
        </p:spPr>
      </p:pic>
    </p:spTree>
    <p:extLst>
      <p:ext uri="{BB962C8B-B14F-4D97-AF65-F5344CB8AC3E}">
        <p14:creationId xmlns:p14="http://schemas.microsoft.com/office/powerpoint/2010/main" val="2929790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764704"/>
            <a:ext cx="8229600" cy="4525963"/>
          </a:xfrm>
        </p:spPr>
        <p:style>
          <a:lnRef idx="1">
            <a:schemeClr val="accent5"/>
          </a:lnRef>
          <a:fillRef idx="2">
            <a:schemeClr val="accent5"/>
          </a:fillRef>
          <a:effectRef idx="1">
            <a:schemeClr val="accent5"/>
          </a:effectRef>
          <a:fontRef idx="minor">
            <a:schemeClr val="dk1"/>
          </a:fontRef>
        </p:style>
        <p:txBody>
          <a:bodyPr/>
          <a:lstStyle/>
          <a:p>
            <a:r>
              <a:rPr lang="es-ES" dirty="0" smtClean="0"/>
              <a:t>2. </a:t>
            </a:r>
            <a:r>
              <a:rPr lang="es-ES" b="1" i="1" dirty="0" smtClean="0"/>
              <a:t>Posición estirada de frente </a:t>
            </a:r>
            <a:r>
              <a:rPr lang="es-ES" dirty="0" smtClean="0"/>
              <a:t>Cuerpo extendido, con la cabeza, parte superior de la espalda, </a:t>
            </a:r>
            <a:r>
              <a:rPr lang="es-ES" dirty="0" err="1" smtClean="0"/>
              <a:t>glú-teos</a:t>
            </a:r>
            <a:r>
              <a:rPr lang="es-ES" dirty="0" smtClean="0"/>
              <a:t> y talones en la superficie. La cara puede estar dentro o fuera del agua</a:t>
            </a:r>
            <a:endParaRPr lang="es-ES" dirty="0"/>
          </a:p>
        </p:txBody>
      </p:sp>
      <p:pic>
        <p:nvPicPr>
          <p:cNvPr id="4" name="3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212976"/>
            <a:ext cx="3744416" cy="3173234"/>
          </a:xfrm>
          <a:prstGeom prst="rect">
            <a:avLst/>
          </a:prstGeom>
        </p:spPr>
      </p:pic>
    </p:spTree>
    <p:extLst>
      <p:ext uri="{BB962C8B-B14F-4D97-AF65-F5344CB8AC3E}">
        <p14:creationId xmlns:p14="http://schemas.microsoft.com/office/powerpoint/2010/main" val="380783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476672"/>
            <a:ext cx="7787208" cy="4133056"/>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r>
              <a:rPr lang="es-ES" dirty="0" smtClean="0"/>
              <a:t>3. </a:t>
            </a:r>
            <a:r>
              <a:rPr lang="es-ES" b="1" i="1" dirty="0" smtClean="0"/>
              <a:t>Posición pierna de ballet - ballet </a:t>
            </a:r>
            <a:r>
              <a:rPr lang="es-ES" b="1" i="1" dirty="0" err="1" smtClean="0"/>
              <a:t>leg</a:t>
            </a:r>
            <a:r>
              <a:rPr lang="es-ES" b="1" i="1" dirty="0" smtClean="0"/>
              <a:t> position</a:t>
            </a:r>
            <a:endParaRPr lang="es-ES" dirty="0" smtClean="0"/>
          </a:p>
          <a:p>
            <a:r>
              <a:rPr lang="es-ES" dirty="0" smtClean="0"/>
              <a:t>a) En superficie (</a:t>
            </a:r>
            <a:r>
              <a:rPr lang="es-ES" dirty="0" err="1" smtClean="0"/>
              <a:t>surface</a:t>
            </a:r>
            <a:r>
              <a:rPr lang="es-ES" dirty="0" smtClean="0"/>
              <a:t>): cuerpo en posición estirada de espalda. Una pierna extendida perpendicularmente a la superficie. b) Submarina (</a:t>
            </a:r>
            <a:r>
              <a:rPr lang="es-ES" dirty="0" err="1" smtClean="0"/>
              <a:t>submerged</a:t>
            </a:r>
            <a:r>
              <a:rPr lang="es-ES" dirty="0" smtClean="0"/>
              <a:t>): cabeza, tronco y pierna horizontal, paralelos a la superficie. Una pierna perpendicular a la superficie, con el nivel del agua entre la rodilla y el tobillo.</a:t>
            </a:r>
          </a:p>
          <a:p>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467" y="4293096"/>
            <a:ext cx="3995539" cy="2281575"/>
          </a:xfrm>
          <a:prstGeom prst="rect">
            <a:avLst/>
          </a:prstGeom>
        </p:spPr>
      </p:pic>
    </p:spTree>
    <p:extLst>
      <p:ext uri="{BB962C8B-B14F-4D97-AF65-F5344CB8AC3E}">
        <p14:creationId xmlns:p14="http://schemas.microsoft.com/office/powerpoint/2010/main" val="3286426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332656"/>
            <a:ext cx="7643192" cy="4137323"/>
          </a:xfrm>
        </p:spPr>
        <p:style>
          <a:lnRef idx="1">
            <a:schemeClr val="accent5"/>
          </a:lnRef>
          <a:fillRef idx="2">
            <a:schemeClr val="accent5"/>
          </a:fillRef>
          <a:effectRef idx="1">
            <a:schemeClr val="accent5"/>
          </a:effectRef>
          <a:fontRef idx="minor">
            <a:schemeClr val="dk1"/>
          </a:fontRef>
        </p:style>
        <p:txBody>
          <a:bodyPr/>
          <a:lstStyle/>
          <a:p>
            <a:r>
              <a:rPr lang="es-ES" dirty="0"/>
              <a:t>La natación sincronizada es un deporte muy minoritario que se encuadra dentro de la Real Federación Española de Natación (RFEN) y la Federación Internacional (FINA).</a:t>
            </a:r>
          </a:p>
          <a:p>
            <a:r>
              <a:rPr lang="es-ES" dirty="0"/>
              <a:t>	Es un deporte </a:t>
            </a:r>
            <a:r>
              <a:rPr lang="es-ES" dirty="0" err="1"/>
              <a:t>morfofuncional</a:t>
            </a:r>
            <a:r>
              <a:rPr lang="es-ES" dirty="0"/>
              <a:t>, donde lo importante es la técnica</a:t>
            </a: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59869">
            <a:off x="3849789" y="3705235"/>
            <a:ext cx="4890486" cy="2464497"/>
          </a:xfrm>
          <a:prstGeom prst="rect">
            <a:avLst/>
          </a:prstGeom>
          <a:ln>
            <a:solidFill>
              <a:schemeClr val="tx2">
                <a:alpha val="34000"/>
              </a:schemeClr>
            </a:solidFill>
          </a:ln>
        </p:spPr>
      </p:pic>
    </p:spTree>
    <p:extLst>
      <p:ext uri="{BB962C8B-B14F-4D97-AF65-F5344CB8AC3E}">
        <p14:creationId xmlns:p14="http://schemas.microsoft.com/office/powerpoint/2010/main" val="2821158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476672"/>
            <a:ext cx="7355160" cy="4349080"/>
          </a:xfrm>
        </p:spPr>
        <p:style>
          <a:lnRef idx="1">
            <a:schemeClr val="accent5"/>
          </a:lnRef>
          <a:fillRef idx="2">
            <a:schemeClr val="accent5"/>
          </a:fillRef>
          <a:effectRef idx="1">
            <a:schemeClr val="accent5"/>
          </a:effectRef>
          <a:fontRef idx="minor">
            <a:schemeClr val="dk1"/>
          </a:fontRef>
        </p:style>
        <p:txBody>
          <a:bodyPr>
            <a:normAutofit fontScale="62500" lnSpcReduction="20000"/>
          </a:bodyPr>
          <a:lstStyle/>
          <a:p>
            <a:r>
              <a:rPr lang="es-ES" dirty="0" smtClean="0"/>
              <a:t>4. </a:t>
            </a:r>
            <a:r>
              <a:rPr lang="es-ES" b="1" i="1" dirty="0" smtClean="0"/>
              <a:t>Posición flamenco - </a:t>
            </a:r>
            <a:r>
              <a:rPr lang="es-ES" b="1" i="1" dirty="0" err="1" smtClean="0"/>
              <a:t>flamingo</a:t>
            </a:r>
            <a:r>
              <a:rPr lang="es-ES" b="1" i="1" dirty="0" smtClean="0"/>
              <a:t> position</a:t>
            </a:r>
            <a:endParaRPr lang="es-ES" dirty="0" smtClean="0"/>
          </a:p>
          <a:p>
            <a:pPr marL="0" indent="0">
              <a:buNone/>
            </a:pPr>
            <a:r>
              <a:rPr lang="es-ES" dirty="0" smtClean="0"/>
              <a:t>a) En superficie (</a:t>
            </a:r>
            <a:r>
              <a:rPr lang="es-ES" dirty="0" err="1" smtClean="0"/>
              <a:t>surface</a:t>
            </a:r>
            <a:r>
              <a:rPr lang="es-ES" dirty="0" smtClean="0"/>
              <a:t>): una pierna extendida perpendicularmente a la superficie. La otra pierna flexionada hacia el pecho, media pantorrilla contra la pierna vertical, pie y rodilla en la superficie y paralelos a la misma. Cara en la superficie. b) Submarina (</a:t>
            </a:r>
            <a:r>
              <a:rPr lang="es-ES" dirty="0" err="1" smtClean="0"/>
              <a:t>submerged</a:t>
            </a:r>
            <a:r>
              <a:rPr lang="es-ES" dirty="0" smtClean="0"/>
              <a:t>) tronco, cabeza y espinilla de la pierna doblada paralelos a la superficie del agua. Ángulo de 90º entre el tronco y la pierna extendida. Nivel del agua entre la rodilla y el tobillo de la pierna extendida.</a:t>
            </a:r>
          </a:p>
          <a:p>
            <a:r>
              <a:rPr lang="es-ES" dirty="0" smtClean="0"/>
              <a:t>5. </a:t>
            </a:r>
            <a:r>
              <a:rPr lang="es-ES" b="1" i="1" dirty="0" smtClean="0"/>
              <a:t>Posición pierna de ballet doble - ballet </a:t>
            </a:r>
            <a:r>
              <a:rPr lang="es-ES" b="1" i="1" dirty="0" err="1" smtClean="0"/>
              <a:t>leg</a:t>
            </a:r>
            <a:r>
              <a:rPr lang="es-ES" b="1" i="1" dirty="0" smtClean="0"/>
              <a:t> </a:t>
            </a:r>
            <a:r>
              <a:rPr lang="es-ES" b="1" i="1" dirty="0" err="1" smtClean="0"/>
              <a:t>double</a:t>
            </a:r>
            <a:r>
              <a:rPr lang="es-ES" b="1" i="1" dirty="0" smtClean="0"/>
              <a:t> position</a:t>
            </a:r>
            <a:endParaRPr lang="es-ES" dirty="0" smtClean="0"/>
          </a:p>
          <a:p>
            <a:pPr marL="0" indent="0">
              <a:buNone/>
            </a:pPr>
            <a:r>
              <a:rPr lang="es-ES" dirty="0" smtClean="0"/>
              <a:t>a) En superficie (</a:t>
            </a:r>
            <a:r>
              <a:rPr lang="es-ES" dirty="0" err="1" smtClean="0"/>
              <a:t>surface</a:t>
            </a:r>
            <a:r>
              <a:rPr lang="es-ES" dirty="0" smtClean="0"/>
              <a:t>): piernas juntas y extendidas perpendicularmente a la superficie. Cabeza alineada con el tronco. Cara en la superficie. b) Submarina (</a:t>
            </a:r>
            <a:r>
              <a:rPr lang="es-ES" dirty="0" err="1" smtClean="0"/>
              <a:t>submerged</a:t>
            </a:r>
            <a:r>
              <a:rPr lang="es-ES" dirty="0" smtClean="0"/>
              <a:t>): tronco y cabeza paralelos a la superficie. Ángulo de 90º entre el tronco y las piernas extendidas. Nivel del agua entre las rodillas y los tobillos.</a:t>
            </a:r>
          </a:p>
          <a:p>
            <a:endParaRPr lang="es-ES" dirty="0" smtClean="0"/>
          </a:p>
          <a:p>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4221088"/>
            <a:ext cx="2414352" cy="2127498"/>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593463"/>
            <a:ext cx="2124075" cy="2295525"/>
          </a:xfrm>
          <a:prstGeom prst="rect">
            <a:avLst/>
          </a:prstGeom>
        </p:spPr>
      </p:pic>
    </p:spTree>
    <p:extLst>
      <p:ext uri="{BB962C8B-B14F-4D97-AF65-F5344CB8AC3E}">
        <p14:creationId xmlns:p14="http://schemas.microsoft.com/office/powerpoint/2010/main" val="820782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20689"/>
            <a:ext cx="7632848" cy="3960440"/>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r>
              <a:rPr lang="es-ES" dirty="0" smtClean="0"/>
              <a:t>6. </a:t>
            </a:r>
            <a:r>
              <a:rPr lang="es-ES" b="1" i="1" dirty="0" smtClean="0"/>
              <a:t>Posición vertical - vertical position</a:t>
            </a:r>
            <a:endParaRPr lang="es-ES" dirty="0" smtClean="0"/>
          </a:p>
          <a:p>
            <a:pPr marL="0" indent="0">
              <a:buNone/>
            </a:pPr>
            <a:r>
              <a:rPr lang="es-ES" dirty="0" smtClean="0"/>
              <a:t>Cuerpo extendido perpendicular a la superficie, piernas juntas, cabeza hacia abajo, cabeza (a la altura de las orejas) en línea con caderas y tobillos.</a:t>
            </a:r>
          </a:p>
          <a:p>
            <a:r>
              <a:rPr lang="es-ES" dirty="0" smtClean="0"/>
              <a:t>7. </a:t>
            </a:r>
            <a:r>
              <a:rPr lang="es-ES" b="1" i="1" dirty="0" smtClean="0"/>
              <a:t>Posición grúa -</a:t>
            </a:r>
            <a:r>
              <a:rPr lang="es-ES" b="1" i="1" dirty="0" err="1" smtClean="0"/>
              <a:t>crane</a:t>
            </a:r>
            <a:r>
              <a:rPr lang="es-ES" b="1" i="1" dirty="0" smtClean="0"/>
              <a:t> position</a:t>
            </a:r>
            <a:endParaRPr lang="es-ES" dirty="0" smtClean="0"/>
          </a:p>
          <a:p>
            <a:pPr marL="0" indent="0">
              <a:buNone/>
            </a:pPr>
            <a:r>
              <a:rPr lang="es-ES" dirty="0" smtClean="0"/>
              <a:t>Cuerpo extendido en posición vertical, con una pierna extendida hacia adelante, formando un ángulo de 90º con el cuerpo.</a:t>
            </a:r>
          </a:p>
          <a:p>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293096"/>
            <a:ext cx="3456384" cy="2478162"/>
          </a:xfrm>
          <a:prstGeom prst="rect">
            <a:avLst/>
          </a:prstGeom>
        </p:spPr>
      </p:pic>
    </p:spTree>
    <p:extLst>
      <p:ext uri="{BB962C8B-B14F-4D97-AF65-F5344CB8AC3E}">
        <p14:creationId xmlns:p14="http://schemas.microsoft.com/office/powerpoint/2010/main" val="3140939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052736"/>
            <a:ext cx="8291264" cy="4929411"/>
          </a:xfrm>
        </p:spPr>
        <p:style>
          <a:lnRef idx="1">
            <a:schemeClr val="accent5"/>
          </a:lnRef>
          <a:fillRef idx="2">
            <a:schemeClr val="accent5"/>
          </a:fillRef>
          <a:effectRef idx="1">
            <a:schemeClr val="accent5"/>
          </a:effectRef>
          <a:fontRef idx="minor">
            <a:schemeClr val="dk1"/>
          </a:fontRef>
        </p:style>
        <p:txBody>
          <a:bodyPr>
            <a:normAutofit fontScale="85000" lnSpcReduction="10000"/>
          </a:bodyPr>
          <a:lstStyle/>
          <a:p>
            <a:r>
              <a:rPr lang="es-ES" dirty="0"/>
              <a:t>El trabajo en sincronizada es muy costoso. Se necesitan muchas horas de aprendizaje. Su entrenamiento puede resultar tedioso, repetitivo y aburrido si no se actúa con eficacia</a:t>
            </a:r>
            <a:r>
              <a:rPr lang="es-ES" dirty="0" smtClean="0"/>
              <a:t>.</a:t>
            </a:r>
          </a:p>
          <a:p>
            <a:endParaRPr lang="es-ES" dirty="0"/>
          </a:p>
          <a:p>
            <a:r>
              <a:rPr lang="es-ES" dirty="0"/>
              <a:t>	Deben trabajarse desde edades muy tempranas las capacidades físicas básicas (fuerza, resistencia, flexibilidad y velocidad) para potenciarlas y no perderlas. Debe incidirse sobre todo en el trabajo de flexibilidad, ya que si no se actúa desde la iniciación, será muy difícil corregir errores en el futuro, ya que es una capacidad que se pierde con el tiempo.</a:t>
            </a:r>
          </a:p>
          <a:p>
            <a:endParaRPr lang="es-ES" dirty="0"/>
          </a:p>
        </p:txBody>
      </p:sp>
    </p:spTree>
    <p:extLst>
      <p:ext uri="{BB962C8B-B14F-4D97-AF65-F5344CB8AC3E}">
        <p14:creationId xmlns:p14="http://schemas.microsoft.com/office/powerpoint/2010/main" val="2466163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7591" y="3501008"/>
            <a:ext cx="3051423" cy="3051423"/>
          </a:xfrm>
          <a:prstGeom prst="rect">
            <a:avLst/>
          </a:prstGeom>
        </p:spPr>
      </p:pic>
      <p:sp>
        <p:nvSpPr>
          <p:cNvPr id="3" name="2 Marcador de contenido"/>
          <p:cNvSpPr>
            <a:spLocks noGrp="1"/>
          </p:cNvSpPr>
          <p:nvPr>
            <p:ph idx="1"/>
          </p:nvPr>
        </p:nvSpPr>
        <p:spPr>
          <a:xfrm>
            <a:off x="467544" y="260648"/>
            <a:ext cx="8291264" cy="3340968"/>
          </a:xfrm>
        </p:spPr>
        <p:style>
          <a:lnRef idx="1">
            <a:schemeClr val="accent5"/>
          </a:lnRef>
          <a:fillRef idx="2">
            <a:schemeClr val="accent5"/>
          </a:fillRef>
          <a:effectRef idx="1">
            <a:schemeClr val="accent5"/>
          </a:effectRef>
          <a:fontRef idx="minor">
            <a:schemeClr val="dk1"/>
          </a:fontRef>
        </p:style>
        <p:txBody>
          <a:bodyPr/>
          <a:lstStyle/>
          <a:p>
            <a:r>
              <a:rPr lang="es-ES" dirty="0"/>
              <a:t>Los materiales propios de la natación sincronizada utilizados en su enseñanza son muy pocos: Se puede nombrar la</a:t>
            </a:r>
            <a:r>
              <a:rPr lang="es-ES" sz="3600" b="1" dirty="0"/>
              <a:t> </a:t>
            </a:r>
            <a:r>
              <a:rPr lang="es-ES" sz="3600" b="1" dirty="0" smtClean="0"/>
              <a:t>Pinza</a:t>
            </a:r>
            <a:r>
              <a:rPr lang="es-ES" dirty="0"/>
              <a:t>, elemento indispensable para las nadadoras en los giros y posiciones verticales invertidas.</a:t>
            </a:r>
          </a:p>
          <a:p>
            <a:endParaRPr lang="es-ES" dirty="0"/>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27535">
            <a:off x="756054" y="3132354"/>
            <a:ext cx="4691126" cy="3436250"/>
          </a:xfrm>
          <a:prstGeom prst="rect">
            <a:avLst/>
          </a:prstGeom>
          <a:solidFill>
            <a:schemeClr val="accent1">
              <a:alpha val="50000"/>
            </a:schemeClr>
          </a:solidFill>
          <a:ln w="25400">
            <a:solidFill>
              <a:schemeClr val="tx2">
                <a:alpha val="0"/>
              </a:schemeClr>
            </a:solidFill>
          </a:ln>
        </p:spPr>
      </p:pic>
    </p:spTree>
    <p:extLst>
      <p:ext uri="{BB962C8B-B14F-4D97-AF65-F5344CB8AC3E}">
        <p14:creationId xmlns:p14="http://schemas.microsoft.com/office/powerpoint/2010/main" val="273441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476672"/>
            <a:ext cx="8229600" cy="4525963"/>
          </a:xfrm>
        </p:spPr>
        <p:style>
          <a:lnRef idx="1">
            <a:schemeClr val="accent5"/>
          </a:lnRef>
          <a:fillRef idx="2">
            <a:schemeClr val="accent5"/>
          </a:fillRef>
          <a:effectRef idx="1">
            <a:schemeClr val="accent5"/>
          </a:effectRef>
          <a:fontRef idx="minor">
            <a:schemeClr val="dk1"/>
          </a:fontRef>
        </p:style>
        <p:txBody>
          <a:bodyPr>
            <a:normAutofit fontScale="92500"/>
          </a:bodyPr>
          <a:lstStyle/>
          <a:p>
            <a:r>
              <a:rPr lang="es-ES" dirty="0"/>
              <a:t>Otro elemento importante es la música, a la que se adaptan las coreografías y rutinas. Para el entrenamiento diario, también se utilizan palos de ritmos y algún elemento metálico (como una cuchara) para propagar el ritmo debajo del agua. </a:t>
            </a:r>
            <a:endParaRPr lang="es-ES" dirty="0" smtClean="0"/>
          </a:p>
          <a:p>
            <a:endParaRPr lang="es-ES" dirty="0"/>
          </a:p>
          <a:p>
            <a:r>
              <a:rPr lang="es-ES" dirty="0" smtClean="0"/>
              <a:t>Debemos </a:t>
            </a:r>
            <a:r>
              <a:rPr lang="es-ES" dirty="0"/>
              <a:t>tener en cuenta que se suelen contar con pocos medios en este deporte, y cualquier método puede ser bueno para su enseñanza.</a:t>
            </a:r>
          </a:p>
          <a:p>
            <a:endParaRPr lang="es-ES" dirty="0"/>
          </a:p>
        </p:txBody>
      </p:sp>
    </p:spTree>
    <p:extLst>
      <p:ext uri="{BB962C8B-B14F-4D97-AF65-F5344CB8AC3E}">
        <p14:creationId xmlns:p14="http://schemas.microsoft.com/office/powerpoint/2010/main" val="1446039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505475"/>
          </a:xfrm>
        </p:spPr>
        <p:style>
          <a:lnRef idx="1">
            <a:schemeClr val="accent5"/>
          </a:lnRef>
          <a:fillRef idx="2">
            <a:schemeClr val="accent5"/>
          </a:fillRef>
          <a:effectRef idx="1">
            <a:schemeClr val="accent5"/>
          </a:effectRef>
          <a:fontRef idx="minor">
            <a:schemeClr val="dk1"/>
          </a:fontRef>
        </p:style>
        <p:txBody>
          <a:bodyPr>
            <a:normAutofit fontScale="47500" lnSpcReduction="20000"/>
          </a:bodyPr>
          <a:lstStyle/>
          <a:p>
            <a:r>
              <a:rPr lang="es-ES" sz="7600" b="1" dirty="0">
                <a:effectLst>
                  <a:outerShdw blurRad="38100" dist="38100" dir="2700000" algn="tl">
                    <a:srgbClr val="000000">
                      <a:alpha val="43137"/>
                    </a:srgbClr>
                  </a:outerShdw>
                </a:effectLst>
              </a:rPr>
              <a:t>OBJETIVOS DEL APRENDIZAJE</a:t>
            </a:r>
            <a:endParaRPr lang="es-ES" sz="7600" dirty="0">
              <a:effectLst>
                <a:outerShdw blurRad="38100" dist="38100" dir="2700000" algn="tl">
                  <a:srgbClr val="000000">
                    <a:alpha val="43137"/>
                  </a:srgbClr>
                </a:outerShdw>
              </a:effectLst>
            </a:endParaRPr>
          </a:p>
          <a:p>
            <a:pPr marL="0" indent="0">
              <a:buNone/>
            </a:pPr>
            <a:r>
              <a:rPr lang="es-ES" dirty="0"/>
              <a:t> </a:t>
            </a:r>
          </a:p>
          <a:p>
            <a:r>
              <a:rPr lang="es-ES" sz="3400" b="1" u="sng" dirty="0"/>
              <a:t>- Fase 1: Iniciación </a:t>
            </a:r>
          </a:p>
          <a:p>
            <a:r>
              <a:rPr lang="es-ES" dirty="0"/>
              <a:t>Enseñar los estilos de natación.</a:t>
            </a:r>
          </a:p>
          <a:p>
            <a:r>
              <a:rPr lang="es-ES" dirty="0"/>
              <a:t>Iniciar  en las habilidades y destrezas básicas; saltos, giros, desplazamientos, equilibrios en seco y en el agua.</a:t>
            </a:r>
          </a:p>
          <a:p>
            <a:r>
              <a:rPr lang="es-ES" dirty="0"/>
              <a:t>Familiarizar al alumnado con la natación sincronizada mediante ejercicios variados y formas jugadas</a:t>
            </a:r>
            <a:r>
              <a:rPr lang="es-ES" dirty="0" smtClean="0"/>
              <a:t>.</a:t>
            </a:r>
          </a:p>
          <a:p>
            <a:pPr marL="0" indent="0">
              <a:buNone/>
            </a:pPr>
            <a:endParaRPr lang="es-ES" dirty="0"/>
          </a:p>
          <a:p>
            <a:r>
              <a:rPr lang="es-ES" sz="3400" b="1" u="sng" dirty="0"/>
              <a:t>- Fase 2: Aprendizaje </a:t>
            </a:r>
          </a:p>
          <a:p>
            <a:r>
              <a:rPr lang="es-ES" dirty="0"/>
              <a:t>Perfeccionar estilos de natación.</a:t>
            </a:r>
          </a:p>
          <a:p>
            <a:r>
              <a:rPr lang="es-ES" dirty="0"/>
              <a:t>Perfeccionar y mejorar habilidades y destrezas básicas.</a:t>
            </a:r>
          </a:p>
          <a:p>
            <a:r>
              <a:rPr lang="es-ES" dirty="0"/>
              <a:t>Iniciar en el trabajo de las cualidades físicas básicas y cualidades coordinativas.</a:t>
            </a:r>
          </a:p>
          <a:p>
            <a:r>
              <a:rPr lang="es-ES" dirty="0"/>
              <a:t>Impulsar el trabajo en equipo, la creatividad y el trabajo de coreografías. Preparación de rutinas</a:t>
            </a:r>
            <a:r>
              <a:rPr lang="es-ES" dirty="0" smtClean="0"/>
              <a:t>.</a:t>
            </a:r>
          </a:p>
          <a:p>
            <a:pPr marL="0" indent="0">
              <a:buNone/>
            </a:pPr>
            <a:endParaRPr lang="es-ES" dirty="0"/>
          </a:p>
          <a:p>
            <a:r>
              <a:rPr lang="es-ES" sz="3400" b="1" u="sng" dirty="0"/>
              <a:t>- Fase 3: Pre-competición</a:t>
            </a:r>
          </a:p>
          <a:p>
            <a:r>
              <a:rPr lang="es-ES" dirty="0"/>
              <a:t>Perfeccionar estilos, salidas y virajes.</a:t>
            </a:r>
          </a:p>
          <a:p>
            <a:r>
              <a:rPr lang="es-ES" dirty="0"/>
              <a:t>Mejorar habilidades específicas básicas.</a:t>
            </a:r>
          </a:p>
          <a:p>
            <a:r>
              <a:rPr lang="es-ES" dirty="0"/>
              <a:t>Desarrollar cualidades físicas básicas y cualidades coordinativas.</a:t>
            </a:r>
          </a:p>
          <a:p>
            <a:r>
              <a:rPr lang="es-ES" dirty="0"/>
              <a:t>Impulsar el trabajo en equipo, la creatividad y el trabajo de coreografías.</a:t>
            </a:r>
          </a:p>
          <a:p>
            <a:endParaRPr lang="es-ES" dirty="0"/>
          </a:p>
        </p:txBody>
      </p:sp>
    </p:spTree>
    <p:extLst>
      <p:ext uri="{BB962C8B-B14F-4D97-AF65-F5344CB8AC3E}">
        <p14:creationId xmlns:p14="http://schemas.microsoft.com/office/powerpoint/2010/main" val="739124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075240" cy="922114"/>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s-ES" b="1" dirty="0" smtClean="0">
                <a:effectLst>
                  <a:outerShdw blurRad="38100" dist="38100" dir="2700000" algn="tl">
                    <a:srgbClr val="000000">
                      <a:alpha val="43137"/>
                    </a:srgbClr>
                  </a:outerShdw>
                </a:effectLst>
              </a:rPr>
              <a:t/>
            </a:r>
            <a:br>
              <a:rPr lang="es-ES" b="1" dirty="0" smtClean="0">
                <a:effectLst>
                  <a:outerShdw blurRad="38100" dist="38100" dir="2700000" algn="tl">
                    <a:srgbClr val="000000">
                      <a:alpha val="43137"/>
                    </a:srgbClr>
                  </a:outerShdw>
                </a:effectLst>
              </a:rPr>
            </a:br>
            <a:r>
              <a:rPr lang="es-ES" b="1" dirty="0" smtClean="0">
                <a:effectLst>
                  <a:outerShdw blurRad="38100" dist="38100" dir="2700000" algn="tl">
                    <a:srgbClr val="000000">
                      <a:alpha val="43137"/>
                    </a:srgbClr>
                  </a:outerShdw>
                </a:effectLst>
              </a:rPr>
              <a:t>OBJETIVOS DEL APRENDIZAJE</a:t>
            </a:r>
            <a:r>
              <a:rPr lang="es-ES" dirty="0" smtClean="0">
                <a:effectLst>
                  <a:outerShdw blurRad="38100" dist="38100" dir="2700000" algn="tl">
                    <a:srgbClr val="000000">
                      <a:alpha val="43137"/>
                    </a:srgbClr>
                  </a:outerShdw>
                </a:effectLst>
              </a:rPr>
              <a:t/>
            </a:r>
            <a:br>
              <a:rPr lang="es-ES" dirty="0" smtClean="0">
                <a:effectLst>
                  <a:outerShdw blurRad="38100" dist="38100" dir="2700000" algn="tl">
                    <a:srgbClr val="000000">
                      <a:alpha val="43137"/>
                    </a:srgbClr>
                  </a:outerShdw>
                </a:effectLst>
              </a:rPr>
            </a:br>
            <a:endParaRPr lang="es-ES" dirty="0"/>
          </a:p>
        </p:txBody>
      </p:sp>
      <p:sp>
        <p:nvSpPr>
          <p:cNvPr id="3" name="2 Marcador de contenido"/>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47500" lnSpcReduction="20000"/>
          </a:bodyPr>
          <a:lstStyle/>
          <a:p>
            <a:pPr marL="0" indent="0">
              <a:buNone/>
            </a:pPr>
            <a:endParaRPr lang="es-ES" dirty="0" smtClean="0"/>
          </a:p>
          <a:p>
            <a:r>
              <a:rPr lang="es-ES" sz="3400" b="1" u="sng" dirty="0" smtClean="0"/>
              <a:t>- Fase 1: Iniciación </a:t>
            </a:r>
          </a:p>
          <a:p>
            <a:r>
              <a:rPr lang="es-ES" dirty="0" smtClean="0"/>
              <a:t>Enseñar los estilos de natación.</a:t>
            </a:r>
          </a:p>
          <a:p>
            <a:r>
              <a:rPr lang="es-ES" dirty="0" smtClean="0"/>
              <a:t>Iniciar  en las habilidades y destrezas básicas; saltos, giros, desplazamientos, equilibrios en seco y en el agua.</a:t>
            </a:r>
          </a:p>
          <a:p>
            <a:r>
              <a:rPr lang="es-ES" dirty="0" smtClean="0"/>
              <a:t>Familiarizar al alumnado con la natación sincronizada mediante ejercicios variados y formas jugadas.</a:t>
            </a:r>
          </a:p>
          <a:p>
            <a:pPr marL="0" indent="0">
              <a:buNone/>
            </a:pPr>
            <a:endParaRPr lang="es-ES" dirty="0" smtClean="0"/>
          </a:p>
          <a:p>
            <a:r>
              <a:rPr lang="es-ES" sz="3400" b="1" u="sng" dirty="0" smtClean="0"/>
              <a:t>- Fase 2: Aprendizaje </a:t>
            </a:r>
          </a:p>
          <a:p>
            <a:r>
              <a:rPr lang="es-ES" dirty="0" smtClean="0"/>
              <a:t>Perfeccionar estilos de natación.</a:t>
            </a:r>
          </a:p>
          <a:p>
            <a:r>
              <a:rPr lang="es-ES" dirty="0" smtClean="0"/>
              <a:t>Perfeccionar y mejorar habilidades y destrezas básicas.</a:t>
            </a:r>
          </a:p>
          <a:p>
            <a:r>
              <a:rPr lang="es-ES" dirty="0" smtClean="0"/>
              <a:t>Iniciar en el trabajo de las cualidades físicas básicas y cualidades coordinativas.</a:t>
            </a:r>
          </a:p>
          <a:p>
            <a:r>
              <a:rPr lang="es-ES" dirty="0" smtClean="0"/>
              <a:t>Impulsar el trabajo en equipo, la creatividad y el trabajo de coreografías. Preparación de rutinas.</a:t>
            </a:r>
          </a:p>
          <a:p>
            <a:pPr marL="0" indent="0">
              <a:buNone/>
            </a:pPr>
            <a:endParaRPr lang="es-ES" dirty="0" smtClean="0"/>
          </a:p>
          <a:p>
            <a:r>
              <a:rPr lang="es-ES" sz="3400" b="1" u="sng" dirty="0" smtClean="0"/>
              <a:t>- Fase 3: Pre-competición</a:t>
            </a:r>
          </a:p>
          <a:p>
            <a:r>
              <a:rPr lang="es-ES" dirty="0" smtClean="0"/>
              <a:t>Perfeccionar estilos, salidas y virajes.</a:t>
            </a:r>
          </a:p>
          <a:p>
            <a:r>
              <a:rPr lang="es-ES" dirty="0" smtClean="0"/>
              <a:t>Mejorar habilidades específicas básicas.</a:t>
            </a:r>
          </a:p>
          <a:p>
            <a:r>
              <a:rPr lang="es-ES" dirty="0" smtClean="0"/>
              <a:t>Desarrollar cualidades físicas básicas y cualidades coordinativas.</a:t>
            </a:r>
          </a:p>
          <a:p>
            <a:r>
              <a:rPr lang="es-ES" dirty="0" smtClean="0"/>
              <a:t>Impulsar el trabajo en equipo, la creatividad y el trabajo de coreografías.</a:t>
            </a:r>
          </a:p>
          <a:p>
            <a:endParaRPr lang="es-ES" dirty="0" smtClean="0"/>
          </a:p>
          <a:p>
            <a:endParaRPr lang="es-ES" dirty="0"/>
          </a:p>
        </p:txBody>
      </p:sp>
    </p:spTree>
    <p:extLst>
      <p:ext uri="{BB962C8B-B14F-4D97-AF65-F5344CB8AC3E}">
        <p14:creationId xmlns:p14="http://schemas.microsoft.com/office/powerpoint/2010/main" val="3822587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s-ES" b="1" dirty="0" smtClean="0"/>
              <a:t/>
            </a:r>
            <a:br>
              <a:rPr lang="es-ES" b="1" dirty="0" smtClean="0"/>
            </a:br>
            <a:r>
              <a:rPr lang="es-ES" b="1" dirty="0"/>
              <a:t/>
            </a:r>
            <a:br>
              <a:rPr lang="es-ES" b="1" dirty="0"/>
            </a:br>
            <a:r>
              <a:rPr lang="es-ES" b="1" dirty="0" smtClean="0">
                <a:effectLst>
                  <a:outerShdw blurRad="38100" dist="38100" dir="2700000" algn="tl">
                    <a:srgbClr val="000000">
                      <a:alpha val="43137"/>
                    </a:srgbClr>
                  </a:outerShdw>
                </a:effectLst>
              </a:rPr>
              <a:t>EL </a:t>
            </a:r>
            <a:r>
              <a:rPr lang="es-ES" b="1" dirty="0">
                <a:effectLst>
                  <a:outerShdw blurRad="38100" dist="38100" dir="2700000" algn="tl">
                    <a:srgbClr val="000000">
                      <a:alpha val="43137"/>
                    </a:srgbClr>
                  </a:outerShdw>
                </a:effectLst>
              </a:rPr>
              <a:t>ARBITRAJE EN LA NATACIÓN SINCRONIZADA</a:t>
            </a:r>
            <a:r>
              <a:rPr lang="es-ES" dirty="0"/>
              <a:t/>
            </a:r>
            <a:br>
              <a:rPr lang="es-ES" dirty="0"/>
            </a:br>
            <a:r>
              <a:rPr lang="es-ES" dirty="0"/>
              <a:t> </a:t>
            </a:r>
            <a:br>
              <a:rPr lang="es-ES" dirty="0"/>
            </a:b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50296968"/>
              </p:ext>
            </p:extLst>
          </p:nvPr>
        </p:nvGraphicFramePr>
        <p:xfrm>
          <a:off x="827584" y="1556792"/>
          <a:ext cx="8064896" cy="2664294"/>
        </p:xfrm>
        <a:graphic>
          <a:graphicData uri="http://schemas.openxmlformats.org/drawingml/2006/table">
            <a:tbl>
              <a:tblPr firstRow="1" firstCol="1" lastRow="1" lastCol="1" bandRow="1" bandCol="1">
                <a:tableStyleId>{5C22544A-7EE6-4342-B048-85BDC9FD1C3A}</a:tableStyleId>
              </a:tblPr>
              <a:tblGrid>
                <a:gridCol w="2016224"/>
                <a:gridCol w="2016224"/>
                <a:gridCol w="2016224"/>
                <a:gridCol w="2016224"/>
              </a:tblGrid>
              <a:tr h="444049">
                <a:tc>
                  <a:txBody>
                    <a:bodyPr/>
                    <a:lstStyle/>
                    <a:p>
                      <a:pPr algn="just">
                        <a:lnSpc>
                          <a:spcPct val="150000"/>
                        </a:lnSpc>
                        <a:spcAft>
                          <a:spcPts val="0"/>
                        </a:spcAft>
                      </a:pPr>
                      <a:r>
                        <a:rPr lang="es-ES" sz="1200" dirty="0">
                          <a:effectLst/>
                        </a:rPr>
                        <a:t>Competición:</a:t>
                      </a:r>
                      <a:endParaRPr lang="es-ES" sz="1200" dirty="0">
                        <a:effectLst/>
                        <a:latin typeface="Times New Roman"/>
                        <a:ea typeface="Times New Roman"/>
                      </a:endParaRPr>
                    </a:p>
                  </a:txBody>
                  <a:tcPr marL="68580" marR="68580" marT="0" marB="0"/>
                </a:tc>
                <a:tc rowSpan="2" gridSpan="3">
                  <a:txBody>
                    <a:bodyPr/>
                    <a:lstStyle/>
                    <a:p>
                      <a:pPr algn="just">
                        <a:lnSpc>
                          <a:spcPct val="150000"/>
                        </a:lnSpc>
                        <a:spcAft>
                          <a:spcPts val="0"/>
                        </a:spcAft>
                      </a:pPr>
                      <a:r>
                        <a:rPr lang="es-ES" sz="1200" dirty="0">
                          <a:effectLst/>
                        </a:rPr>
                        <a:t> </a:t>
                      </a:r>
                      <a:endParaRPr lang="es-ES" sz="1200" dirty="0">
                        <a:effectLst/>
                        <a:latin typeface="Times New Roman"/>
                        <a:ea typeface="Times New Roman"/>
                      </a:endParaRPr>
                    </a:p>
                  </a:txBody>
                  <a:tcPr marL="68580" marR="68580" marT="0" marB="0"/>
                </a:tc>
                <a:tc rowSpan="2" hMerge="1">
                  <a:txBody>
                    <a:bodyPr/>
                    <a:lstStyle/>
                    <a:p>
                      <a:endParaRPr lang="es-ES"/>
                    </a:p>
                  </a:txBody>
                  <a:tcPr/>
                </a:tc>
                <a:tc rowSpan="2" hMerge="1">
                  <a:txBody>
                    <a:bodyPr/>
                    <a:lstStyle/>
                    <a:p>
                      <a:endParaRPr lang="es-ES"/>
                    </a:p>
                  </a:txBody>
                  <a:tcPr/>
                </a:tc>
              </a:tr>
              <a:tr h="444049">
                <a:tc>
                  <a:txBody>
                    <a:bodyPr/>
                    <a:lstStyle/>
                    <a:p>
                      <a:pPr algn="just">
                        <a:lnSpc>
                          <a:spcPct val="150000"/>
                        </a:lnSpc>
                        <a:spcAft>
                          <a:spcPts val="0"/>
                        </a:spcAft>
                      </a:pPr>
                      <a:r>
                        <a:rPr lang="es-ES" sz="1200">
                          <a:effectLst/>
                        </a:rPr>
                        <a:t>- de figuras</a:t>
                      </a:r>
                      <a:endParaRPr lang="es-ES" sz="1200">
                        <a:effectLst/>
                        <a:latin typeface="Times New Roman"/>
                        <a:ea typeface="Times New Roman"/>
                      </a:endParaRPr>
                    </a:p>
                  </a:txBody>
                  <a:tcPr marL="68580" marR="68580" marT="0" marB="0"/>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r>
              <a:tr h="444049">
                <a:tc>
                  <a:txBody>
                    <a:bodyPr/>
                    <a:lstStyle/>
                    <a:p>
                      <a:pPr algn="just">
                        <a:lnSpc>
                          <a:spcPct val="150000"/>
                        </a:lnSpc>
                        <a:spcAft>
                          <a:spcPts val="0"/>
                        </a:spcAft>
                      </a:pPr>
                      <a:r>
                        <a:rPr lang="es-ES" sz="1200">
                          <a:effectLst/>
                        </a:rPr>
                        <a:t>- de rutinas:</a:t>
                      </a:r>
                      <a:endParaRPr lang="es-ES" sz="1200">
                        <a:effectLst/>
                        <a:latin typeface="Times New Roman"/>
                        <a:ea typeface="Times New Roman"/>
                      </a:endParaRPr>
                    </a:p>
                  </a:txBody>
                  <a:tcPr marL="68580" marR="68580" marT="0" marB="0"/>
                </a:tc>
                <a:tc>
                  <a:txBody>
                    <a:bodyPr/>
                    <a:lstStyle/>
                    <a:p>
                      <a:pPr algn="just">
                        <a:lnSpc>
                          <a:spcPct val="150000"/>
                        </a:lnSpc>
                        <a:spcAft>
                          <a:spcPts val="0"/>
                        </a:spcAft>
                      </a:pPr>
                      <a:r>
                        <a:rPr lang="es-ES" sz="1200">
                          <a:effectLst/>
                        </a:rPr>
                        <a:t>Solo</a:t>
                      </a:r>
                      <a:endParaRPr lang="es-ES" sz="1200">
                        <a:effectLst/>
                        <a:latin typeface="Times New Roman"/>
                        <a:ea typeface="Times New Roman"/>
                      </a:endParaRPr>
                    </a:p>
                  </a:txBody>
                  <a:tcPr marL="68580" marR="68580" marT="0" marB="0"/>
                </a:tc>
                <a:tc>
                  <a:txBody>
                    <a:bodyPr/>
                    <a:lstStyle/>
                    <a:p>
                      <a:pPr algn="just">
                        <a:lnSpc>
                          <a:spcPct val="150000"/>
                        </a:lnSpc>
                        <a:spcAft>
                          <a:spcPts val="0"/>
                        </a:spcAft>
                      </a:pPr>
                      <a:r>
                        <a:rPr lang="es-ES" sz="1200">
                          <a:effectLst/>
                        </a:rPr>
                        <a:t>Rutina técnica</a:t>
                      </a:r>
                      <a:endParaRPr lang="es-ES" sz="1200">
                        <a:effectLst/>
                        <a:latin typeface="Times New Roman"/>
                        <a:ea typeface="Times New Roman"/>
                      </a:endParaRPr>
                    </a:p>
                  </a:txBody>
                  <a:tcPr marL="68580" marR="68580" marT="0" marB="0"/>
                </a:tc>
                <a:tc>
                  <a:txBody>
                    <a:bodyPr/>
                    <a:lstStyle/>
                    <a:p>
                      <a:pPr algn="just">
                        <a:lnSpc>
                          <a:spcPct val="150000"/>
                        </a:lnSpc>
                        <a:spcAft>
                          <a:spcPts val="0"/>
                        </a:spcAft>
                      </a:pPr>
                      <a:r>
                        <a:rPr lang="es-ES" sz="1200">
                          <a:effectLst/>
                        </a:rPr>
                        <a:t>Con elementos obligatorios</a:t>
                      </a:r>
                      <a:endParaRPr lang="es-ES" sz="1200">
                        <a:effectLst/>
                        <a:latin typeface="Times New Roman"/>
                        <a:ea typeface="Times New Roman"/>
                      </a:endParaRPr>
                    </a:p>
                  </a:txBody>
                  <a:tcPr marL="68580" marR="68580" marT="0" marB="0"/>
                </a:tc>
              </a:tr>
              <a:tr h="444049">
                <a:tc rowSpan="3">
                  <a:txBody>
                    <a:bodyPr/>
                    <a:lstStyle/>
                    <a:p>
                      <a:pPr algn="just">
                        <a:lnSpc>
                          <a:spcPct val="150000"/>
                        </a:lnSpc>
                        <a:spcAft>
                          <a:spcPts val="0"/>
                        </a:spcAft>
                      </a:pPr>
                      <a:r>
                        <a:rPr lang="es-ES" sz="1200">
                          <a:effectLst/>
                        </a:rPr>
                        <a:t> </a:t>
                      </a:r>
                      <a:endParaRPr lang="es-ES" sz="1200">
                        <a:effectLst/>
                        <a:latin typeface="Times New Roman"/>
                        <a:ea typeface="Times New Roman"/>
                      </a:endParaRPr>
                    </a:p>
                  </a:txBody>
                  <a:tcPr marL="68580" marR="68580" marT="0" marB="0"/>
                </a:tc>
                <a:tc>
                  <a:txBody>
                    <a:bodyPr/>
                    <a:lstStyle/>
                    <a:p>
                      <a:pPr algn="just">
                        <a:lnSpc>
                          <a:spcPct val="150000"/>
                        </a:lnSpc>
                        <a:spcAft>
                          <a:spcPts val="0"/>
                        </a:spcAft>
                      </a:pPr>
                      <a:r>
                        <a:rPr lang="es-ES" sz="1200">
                          <a:effectLst/>
                        </a:rPr>
                        <a:t>Dúo</a:t>
                      </a:r>
                      <a:endParaRPr lang="es-ES" sz="1200">
                        <a:effectLst/>
                        <a:latin typeface="Times New Roman"/>
                        <a:ea typeface="Times New Roman"/>
                      </a:endParaRPr>
                    </a:p>
                  </a:txBody>
                  <a:tcPr marL="68580" marR="68580" marT="0" marB="0"/>
                </a:tc>
                <a:tc>
                  <a:txBody>
                    <a:bodyPr/>
                    <a:lstStyle/>
                    <a:p>
                      <a:pPr algn="just">
                        <a:lnSpc>
                          <a:spcPct val="150000"/>
                        </a:lnSpc>
                        <a:spcAft>
                          <a:spcPts val="0"/>
                        </a:spcAft>
                      </a:pPr>
                      <a:r>
                        <a:rPr lang="es-ES" sz="1200" dirty="0">
                          <a:effectLst/>
                        </a:rPr>
                        <a:t>Rutina técnica</a:t>
                      </a:r>
                      <a:endParaRPr lang="es-ES" sz="1200" dirty="0">
                        <a:effectLst/>
                        <a:latin typeface="Times New Roman"/>
                        <a:ea typeface="Times New Roman"/>
                      </a:endParaRPr>
                    </a:p>
                  </a:txBody>
                  <a:tcPr marL="68580" marR="68580" marT="0" marB="0"/>
                </a:tc>
                <a:tc>
                  <a:txBody>
                    <a:bodyPr/>
                    <a:lstStyle/>
                    <a:p>
                      <a:pPr algn="just">
                        <a:lnSpc>
                          <a:spcPct val="150000"/>
                        </a:lnSpc>
                        <a:spcAft>
                          <a:spcPts val="0"/>
                        </a:spcAft>
                      </a:pPr>
                      <a:r>
                        <a:rPr lang="es-ES" sz="1200">
                          <a:effectLst/>
                        </a:rPr>
                        <a:t>Con elementos obligatorios</a:t>
                      </a:r>
                      <a:endParaRPr lang="es-ES" sz="1200">
                        <a:effectLst/>
                        <a:latin typeface="Times New Roman"/>
                        <a:ea typeface="Times New Roman"/>
                      </a:endParaRPr>
                    </a:p>
                  </a:txBody>
                  <a:tcPr marL="68580" marR="68580" marT="0" marB="0"/>
                </a:tc>
              </a:tr>
              <a:tr h="444049">
                <a:tc vMerge="1">
                  <a:txBody>
                    <a:bodyPr/>
                    <a:lstStyle/>
                    <a:p>
                      <a:endParaRPr lang="es-ES"/>
                    </a:p>
                  </a:txBody>
                  <a:tcPr/>
                </a:tc>
                <a:tc>
                  <a:txBody>
                    <a:bodyPr/>
                    <a:lstStyle/>
                    <a:p>
                      <a:pPr algn="just">
                        <a:lnSpc>
                          <a:spcPct val="150000"/>
                        </a:lnSpc>
                        <a:spcAft>
                          <a:spcPts val="0"/>
                        </a:spcAft>
                      </a:pPr>
                      <a:r>
                        <a:rPr lang="es-ES" sz="1200">
                          <a:effectLst/>
                        </a:rPr>
                        <a:t>Equipo</a:t>
                      </a:r>
                      <a:endParaRPr lang="es-ES" sz="1200">
                        <a:effectLst/>
                        <a:latin typeface="Times New Roman"/>
                        <a:ea typeface="Times New Roman"/>
                      </a:endParaRPr>
                    </a:p>
                  </a:txBody>
                  <a:tcPr marL="68580" marR="68580" marT="0" marB="0"/>
                </a:tc>
                <a:tc>
                  <a:txBody>
                    <a:bodyPr/>
                    <a:lstStyle/>
                    <a:p>
                      <a:pPr algn="just">
                        <a:lnSpc>
                          <a:spcPct val="150000"/>
                        </a:lnSpc>
                        <a:spcAft>
                          <a:spcPts val="0"/>
                        </a:spcAft>
                      </a:pPr>
                      <a:r>
                        <a:rPr lang="es-ES" sz="1200">
                          <a:effectLst/>
                        </a:rPr>
                        <a:t>Rutina técnica</a:t>
                      </a:r>
                      <a:endParaRPr lang="es-ES" sz="1200">
                        <a:effectLst/>
                        <a:latin typeface="Times New Roman"/>
                        <a:ea typeface="Times New Roman"/>
                      </a:endParaRPr>
                    </a:p>
                  </a:txBody>
                  <a:tcPr marL="68580" marR="68580" marT="0" marB="0"/>
                </a:tc>
                <a:tc>
                  <a:txBody>
                    <a:bodyPr/>
                    <a:lstStyle/>
                    <a:p>
                      <a:pPr algn="just">
                        <a:lnSpc>
                          <a:spcPct val="150000"/>
                        </a:lnSpc>
                        <a:spcAft>
                          <a:spcPts val="0"/>
                        </a:spcAft>
                      </a:pPr>
                      <a:r>
                        <a:rPr lang="es-ES" sz="1200">
                          <a:effectLst/>
                        </a:rPr>
                        <a:t>Con elementos obligatorios</a:t>
                      </a:r>
                      <a:endParaRPr lang="es-ES" sz="1200">
                        <a:effectLst/>
                        <a:latin typeface="Times New Roman"/>
                        <a:ea typeface="Times New Roman"/>
                      </a:endParaRPr>
                    </a:p>
                  </a:txBody>
                  <a:tcPr marL="68580" marR="68580" marT="0" marB="0"/>
                </a:tc>
              </a:tr>
              <a:tr h="444049">
                <a:tc vMerge="1">
                  <a:txBody>
                    <a:bodyPr/>
                    <a:lstStyle/>
                    <a:p>
                      <a:endParaRPr lang="es-ES"/>
                    </a:p>
                  </a:txBody>
                  <a:tcPr/>
                </a:tc>
                <a:tc>
                  <a:txBody>
                    <a:bodyPr/>
                    <a:lstStyle/>
                    <a:p>
                      <a:pPr algn="just">
                        <a:lnSpc>
                          <a:spcPct val="150000"/>
                        </a:lnSpc>
                        <a:spcAft>
                          <a:spcPts val="0"/>
                        </a:spcAft>
                      </a:pPr>
                      <a:r>
                        <a:rPr lang="es-ES" sz="1200">
                          <a:effectLst/>
                        </a:rPr>
                        <a:t>Libre combinada</a:t>
                      </a:r>
                      <a:endParaRPr lang="es-ES" sz="1200">
                        <a:effectLst/>
                        <a:latin typeface="Times New Roman"/>
                        <a:ea typeface="Times New Roman"/>
                      </a:endParaRPr>
                    </a:p>
                  </a:txBody>
                  <a:tcPr marL="68580" marR="68580" marT="0" marB="0"/>
                </a:tc>
                <a:tc>
                  <a:txBody>
                    <a:bodyPr/>
                    <a:lstStyle/>
                    <a:p>
                      <a:pPr algn="just">
                        <a:lnSpc>
                          <a:spcPct val="150000"/>
                        </a:lnSpc>
                        <a:spcAft>
                          <a:spcPts val="0"/>
                        </a:spcAft>
                      </a:pPr>
                      <a:r>
                        <a:rPr lang="es-ES" sz="1200">
                          <a:effectLst/>
                        </a:rPr>
                        <a:t>Rutina libres</a:t>
                      </a:r>
                      <a:endParaRPr lang="es-ES" sz="1200">
                        <a:effectLst/>
                        <a:latin typeface="Times New Roman"/>
                        <a:ea typeface="Times New Roman"/>
                      </a:endParaRPr>
                    </a:p>
                  </a:txBody>
                  <a:tcPr marL="68580" marR="68580" marT="0" marB="0"/>
                </a:tc>
                <a:tc>
                  <a:txBody>
                    <a:bodyPr/>
                    <a:lstStyle/>
                    <a:p>
                      <a:pPr algn="just">
                        <a:lnSpc>
                          <a:spcPct val="150000"/>
                        </a:lnSpc>
                        <a:spcAft>
                          <a:spcPts val="0"/>
                        </a:spcAft>
                      </a:pPr>
                      <a:r>
                        <a:rPr lang="es-ES" sz="1200" dirty="0">
                          <a:effectLst/>
                        </a:rPr>
                        <a:t>Sin elementos obligatorios</a:t>
                      </a:r>
                      <a:endParaRPr lang="es-ES" sz="1200" dirty="0">
                        <a:effectLst/>
                        <a:latin typeface="Times New Roman"/>
                        <a:ea typeface="Times New Roman"/>
                      </a:endParaRPr>
                    </a:p>
                  </a:txBody>
                  <a:tcPr marL="68580" marR="68580" marT="0" marB="0"/>
                </a:tc>
              </a:tr>
            </a:tbl>
          </a:graphicData>
        </a:graphic>
      </p:graphicFrame>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76697">
            <a:off x="1147471" y="4207271"/>
            <a:ext cx="3473644" cy="2248219"/>
          </a:xfrm>
          <a:prstGeom prst="rect">
            <a:avLst/>
          </a:prstGeom>
        </p:spPr>
      </p:pic>
    </p:spTree>
    <p:extLst>
      <p:ext uri="{BB962C8B-B14F-4D97-AF65-F5344CB8AC3E}">
        <p14:creationId xmlns:p14="http://schemas.microsoft.com/office/powerpoint/2010/main" val="2443884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s-ES" dirty="0" smtClean="0"/>
              <a:t>Solo</a:t>
            </a:r>
            <a:endParaRPr lang="es-ES" dirty="0"/>
          </a:p>
        </p:txBody>
      </p:sp>
      <p:sp>
        <p:nvSpPr>
          <p:cNvPr id="3" name="2 Marcador de contenido"/>
          <p:cNvSpPr>
            <a:spLocks noGrp="1"/>
          </p:cNvSpPr>
          <p:nvPr>
            <p:ph idx="1"/>
          </p:nvPr>
        </p:nvSpPr>
        <p:spPr>
          <a:xfrm>
            <a:off x="214164" y="1052736"/>
            <a:ext cx="8208912" cy="3168352"/>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r>
              <a:rPr lang="es-ES" dirty="0"/>
              <a:t>Las nadadoras crean ejercicios o "rutinas" haciendo combinaciones de posiciones básicas y transiciones, llamadas figuras. </a:t>
            </a:r>
            <a:endParaRPr lang="es-ES" dirty="0" smtClean="0"/>
          </a:p>
          <a:p>
            <a:r>
              <a:rPr lang="es-ES" dirty="0" smtClean="0"/>
              <a:t>En </a:t>
            </a:r>
            <a:r>
              <a:rPr lang="es-ES" dirty="0"/>
              <a:t>sus actuaciones, utilizan transiciones creativas para moverse de un lado a otro de la piscina, ya que los ejercicios deben hacerse recorriendo la misma en toda su extensión.</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744">
            <a:off x="5364088" y="3789040"/>
            <a:ext cx="2773660" cy="2773660"/>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25249">
            <a:off x="1187624" y="4198151"/>
            <a:ext cx="3744416" cy="2445395"/>
          </a:xfrm>
          <a:prstGeom prst="rect">
            <a:avLst/>
          </a:prstGeom>
        </p:spPr>
      </p:pic>
    </p:spTree>
    <p:extLst>
      <p:ext uri="{BB962C8B-B14F-4D97-AF65-F5344CB8AC3E}">
        <p14:creationId xmlns:p14="http://schemas.microsoft.com/office/powerpoint/2010/main" val="297973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712</Words>
  <Application>Microsoft Office PowerPoint</Application>
  <PresentationFormat>Presentación en pantalla (4:3)</PresentationFormat>
  <Paragraphs>106</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Natación sincronizada</vt:lpstr>
      <vt:lpstr>Presentación de PowerPoint</vt:lpstr>
      <vt:lpstr>Presentación de PowerPoint</vt:lpstr>
      <vt:lpstr>Presentación de PowerPoint</vt:lpstr>
      <vt:lpstr>Presentación de PowerPoint</vt:lpstr>
      <vt:lpstr>Presentación de PowerPoint</vt:lpstr>
      <vt:lpstr> OBJETIVOS DEL APRENDIZAJE </vt:lpstr>
      <vt:lpstr>  EL ARBITRAJE EN LA NATACIÓN SINCRONIZADA   </vt:lpstr>
      <vt:lpstr>Solo</vt:lpstr>
      <vt:lpstr>Dúo</vt:lpstr>
      <vt:lpstr>Presentación de PowerPoint</vt:lpstr>
      <vt:lpstr>Equipo </vt:lpstr>
      <vt:lpstr>Presentación de PowerPoint</vt:lpstr>
      <vt:lpstr>Combo</vt:lpstr>
      <vt:lpstr>Presentación de PowerPoint</vt:lpstr>
      <vt:lpstr> REMADAS </vt:lpstr>
      <vt:lpstr>Posiciones básicas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Natación sincronizada</dc:title>
  <dc:creator>profesor</dc:creator>
  <cp:lastModifiedBy>profesor</cp:lastModifiedBy>
  <cp:revision>7</cp:revision>
  <dcterms:created xsi:type="dcterms:W3CDTF">2013-05-22T09:40:29Z</dcterms:created>
  <dcterms:modified xsi:type="dcterms:W3CDTF">2013-05-22T11:00:06Z</dcterms:modified>
</cp:coreProperties>
</file>